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2" r:id="rId2"/>
    <p:sldId id="264" r:id="rId3"/>
    <p:sldId id="261" r:id="rId4"/>
    <p:sldId id="265" r:id="rId5"/>
    <p:sldId id="266" r:id="rId6"/>
    <p:sldId id="263"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7" autoAdjust="0"/>
    <p:restoredTop sz="94660"/>
  </p:normalViewPr>
  <p:slideViewPr>
    <p:cSldViewPr snapToGrid="0">
      <p:cViewPr>
        <p:scale>
          <a:sx n="122" d="100"/>
          <a:sy n="122" d="100"/>
        </p:scale>
        <p:origin x="232" y="2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3.png>
</file>

<file path=ppt/media/image30.png>
</file>

<file path=ppt/media/image4.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p:spPr>
        <p:txBody>
          <a:bodyPr anchor="b"/>
          <a:lstStyle>
            <a:lvl1pPr algn="ctr">
              <a:defRPr sz="6000"/>
            </a:lvl1pPr>
          </a:lstStyle>
          <a:p>
            <a:r>
              <a:rPr lang="it-IT" smtClean="0"/>
              <a:t>Fare clic per modificare lo stile del titolo</a:t>
            </a:r>
            <a:endParaRPr lang="en-US"/>
          </a:p>
        </p:txBody>
      </p:sp>
      <p:sp>
        <p:nvSpPr>
          <p:cNvPr id="3" name="Sottotito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smtClean="0"/>
              <a:t>Fare clic per modificare lo stile del sottotitolo dello schema</a:t>
            </a:r>
            <a:endParaRPr lang="en-US"/>
          </a:p>
        </p:txBody>
      </p:sp>
      <p:sp>
        <p:nvSpPr>
          <p:cNvPr id="4" name="Segnaposto data 3"/>
          <p:cNvSpPr>
            <a:spLocks noGrp="1"/>
          </p:cNvSpPr>
          <p:nvPr>
            <p:ph type="dt" sz="half" idx="10"/>
          </p:nvPr>
        </p:nvSpPr>
        <p:spPr/>
        <p:txBody>
          <a:bodyPr/>
          <a:lstStyle/>
          <a:p>
            <a:fld id="{4E37E915-3452-40A7-A442-EE882927DEBD}" type="datetimeFigureOut">
              <a:rPr lang="en-US" smtClean="0"/>
              <a:t>11/27/17</a:t>
            </a:fld>
            <a:endParaRPr lang="en-US"/>
          </a:p>
        </p:txBody>
      </p:sp>
      <p:sp>
        <p:nvSpPr>
          <p:cNvPr id="5" name="Segnaposto piè di pagina 4"/>
          <p:cNvSpPr>
            <a:spLocks noGrp="1"/>
          </p:cNvSpPr>
          <p:nvPr>
            <p:ph type="ftr" sz="quarter" idx="11"/>
          </p:nvPr>
        </p:nvSpPr>
        <p:spPr/>
        <p:txBody>
          <a:bodyPr/>
          <a:lstStyle/>
          <a:p>
            <a:endParaRPr lang="en-US"/>
          </a:p>
        </p:txBody>
      </p:sp>
      <p:sp>
        <p:nvSpPr>
          <p:cNvPr id="6" name="Segnaposto numero diapositiva 5"/>
          <p:cNvSpPr>
            <a:spLocks noGrp="1"/>
          </p:cNvSpPr>
          <p:nvPr>
            <p:ph type="sldNum" sz="quarter" idx="12"/>
          </p:nvPr>
        </p:nvSpPr>
        <p:spPr/>
        <p:txBody>
          <a:bodyPr/>
          <a:lstStyle/>
          <a:p>
            <a:fld id="{6DB06B81-C2CD-4DFF-A89D-5672447A8F20}" type="slidenum">
              <a:rPr lang="en-US" smtClean="0"/>
              <a:t>‹#›</a:t>
            </a:fld>
            <a:endParaRPr lang="en-US"/>
          </a:p>
        </p:txBody>
      </p:sp>
    </p:spTree>
    <p:extLst>
      <p:ext uri="{BB962C8B-B14F-4D97-AF65-F5344CB8AC3E}">
        <p14:creationId xmlns:p14="http://schemas.microsoft.com/office/powerpoint/2010/main" val="2983468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en-US"/>
          </a:p>
        </p:txBody>
      </p:sp>
      <p:sp>
        <p:nvSpPr>
          <p:cNvPr id="3" name="Segnaposto testo verticale 2"/>
          <p:cNvSpPr>
            <a:spLocks noGrp="1"/>
          </p:cNvSpPr>
          <p:nvPr>
            <p:ph type="body" orient="vert" idx="1"/>
          </p:nvPr>
        </p:nvSpPr>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4" name="Segnaposto data 3"/>
          <p:cNvSpPr>
            <a:spLocks noGrp="1"/>
          </p:cNvSpPr>
          <p:nvPr>
            <p:ph type="dt" sz="half" idx="10"/>
          </p:nvPr>
        </p:nvSpPr>
        <p:spPr/>
        <p:txBody>
          <a:bodyPr/>
          <a:lstStyle/>
          <a:p>
            <a:fld id="{4E37E915-3452-40A7-A442-EE882927DEBD}" type="datetimeFigureOut">
              <a:rPr lang="en-US" smtClean="0"/>
              <a:t>11/27/17</a:t>
            </a:fld>
            <a:endParaRPr lang="en-US"/>
          </a:p>
        </p:txBody>
      </p:sp>
      <p:sp>
        <p:nvSpPr>
          <p:cNvPr id="5" name="Segnaposto piè di pagina 4"/>
          <p:cNvSpPr>
            <a:spLocks noGrp="1"/>
          </p:cNvSpPr>
          <p:nvPr>
            <p:ph type="ftr" sz="quarter" idx="11"/>
          </p:nvPr>
        </p:nvSpPr>
        <p:spPr/>
        <p:txBody>
          <a:bodyPr/>
          <a:lstStyle/>
          <a:p>
            <a:endParaRPr lang="en-US"/>
          </a:p>
        </p:txBody>
      </p:sp>
      <p:sp>
        <p:nvSpPr>
          <p:cNvPr id="6" name="Segnaposto numero diapositiva 5"/>
          <p:cNvSpPr>
            <a:spLocks noGrp="1"/>
          </p:cNvSpPr>
          <p:nvPr>
            <p:ph type="sldNum" sz="quarter" idx="12"/>
          </p:nvPr>
        </p:nvSpPr>
        <p:spPr/>
        <p:txBody>
          <a:bodyPr/>
          <a:lstStyle/>
          <a:p>
            <a:fld id="{6DB06B81-C2CD-4DFF-A89D-5672447A8F20}" type="slidenum">
              <a:rPr lang="en-US" smtClean="0"/>
              <a:t>‹#›</a:t>
            </a:fld>
            <a:endParaRPr lang="en-US"/>
          </a:p>
        </p:txBody>
      </p:sp>
    </p:spTree>
    <p:extLst>
      <p:ext uri="{BB962C8B-B14F-4D97-AF65-F5344CB8AC3E}">
        <p14:creationId xmlns:p14="http://schemas.microsoft.com/office/powerpoint/2010/main" val="2656563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it-IT" smtClean="0"/>
              <a:t>Fare clic per modificare lo stile del titolo</a:t>
            </a:r>
            <a:endParaRPr lang="en-US"/>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4" name="Segnaposto data 3"/>
          <p:cNvSpPr>
            <a:spLocks noGrp="1"/>
          </p:cNvSpPr>
          <p:nvPr>
            <p:ph type="dt" sz="half" idx="10"/>
          </p:nvPr>
        </p:nvSpPr>
        <p:spPr/>
        <p:txBody>
          <a:bodyPr/>
          <a:lstStyle/>
          <a:p>
            <a:fld id="{4E37E915-3452-40A7-A442-EE882927DEBD}" type="datetimeFigureOut">
              <a:rPr lang="en-US" smtClean="0"/>
              <a:t>11/27/17</a:t>
            </a:fld>
            <a:endParaRPr lang="en-US"/>
          </a:p>
        </p:txBody>
      </p:sp>
      <p:sp>
        <p:nvSpPr>
          <p:cNvPr id="5" name="Segnaposto piè di pagina 4"/>
          <p:cNvSpPr>
            <a:spLocks noGrp="1"/>
          </p:cNvSpPr>
          <p:nvPr>
            <p:ph type="ftr" sz="quarter" idx="11"/>
          </p:nvPr>
        </p:nvSpPr>
        <p:spPr/>
        <p:txBody>
          <a:bodyPr/>
          <a:lstStyle/>
          <a:p>
            <a:endParaRPr lang="en-US"/>
          </a:p>
        </p:txBody>
      </p:sp>
      <p:sp>
        <p:nvSpPr>
          <p:cNvPr id="6" name="Segnaposto numero diapositiva 5"/>
          <p:cNvSpPr>
            <a:spLocks noGrp="1"/>
          </p:cNvSpPr>
          <p:nvPr>
            <p:ph type="sldNum" sz="quarter" idx="12"/>
          </p:nvPr>
        </p:nvSpPr>
        <p:spPr/>
        <p:txBody>
          <a:bodyPr/>
          <a:lstStyle/>
          <a:p>
            <a:fld id="{6DB06B81-C2CD-4DFF-A89D-5672447A8F20}" type="slidenum">
              <a:rPr lang="en-US" smtClean="0"/>
              <a:t>‹#›</a:t>
            </a:fld>
            <a:endParaRPr lang="en-US"/>
          </a:p>
        </p:txBody>
      </p:sp>
    </p:spTree>
    <p:extLst>
      <p:ext uri="{BB962C8B-B14F-4D97-AF65-F5344CB8AC3E}">
        <p14:creationId xmlns:p14="http://schemas.microsoft.com/office/powerpoint/2010/main" val="3740829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en-US"/>
          </a:p>
        </p:txBody>
      </p:sp>
      <p:sp>
        <p:nvSpPr>
          <p:cNvPr id="3" name="Segnaposto contenuto 2"/>
          <p:cNvSpPr>
            <a:spLocks noGrp="1"/>
          </p:cNvSpPr>
          <p:nvPr>
            <p:ph idx="1"/>
          </p:nvPr>
        </p:nvSpPr>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4" name="Segnaposto data 3"/>
          <p:cNvSpPr>
            <a:spLocks noGrp="1"/>
          </p:cNvSpPr>
          <p:nvPr>
            <p:ph type="dt" sz="half" idx="10"/>
          </p:nvPr>
        </p:nvSpPr>
        <p:spPr/>
        <p:txBody>
          <a:bodyPr/>
          <a:lstStyle/>
          <a:p>
            <a:fld id="{4E37E915-3452-40A7-A442-EE882927DEBD}" type="datetimeFigureOut">
              <a:rPr lang="en-US" smtClean="0"/>
              <a:t>11/27/17</a:t>
            </a:fld>
            <a:endParaRPr lang="en-US"/>
          </a:p>
        </p:txBody>
      </p:sp>
      <p:sp>
        <p:nvSpPr>
          <p:cNvPr id="5" name="Segnaposto piè di pagina 4"/>
          <p:cNvSpPr>
            <a:spLocks noGrp="1"/>
          </p:cNvSpPr>
          <p:nvPr>
            <p:ph type="ftr" sz="quarter" idx="11"/>
          </p:nvPr>
        </p:nvSpPr>
        <p:spPr/>
        <p:txBody>
          <a:bodyPr/>
          <a:lstStyle/>
          <a:p>
            <a:endParaRPr lang="en-US"/>
          </a:p>
        </p:txBody>
      </p:sp>
      <p:sp>
        <p:nvSpPr>
          <p:cNvPr id="6" name="Segnaposto numero diapositiva 5"/>
          <p:cNvSpPr>
            <a:spLocks noGrp="1"/>
          </p:cNvSpPr>
          <p:nvPr>
            <p:ph type="sldNum" sz="quarter" idx="12"/>
          </p:nvPr>
        </p:nvSpPr>
        <p:spPr/>
        <p:txBody>
          <a:bodyPr/>
          <a:lstStyle/>
          <a:p>
            <a:fld id="{6DB06B81-C2CD-4DFF-A89D-5672447A8F20}" type="slidenum">
              <a:rPr lang="en-US" smtClean="0"/>
              <a:t>‹#›</a:t>
            </a:fld>
            <a:endParaRPr lang="en-US"/>
          </a:p>
        </p:txBody>
      </p:sp>
    </p:spTree>
    <p:extLst>
      <p:ext uri="{BB962C8B-B14F-4D97-AF65-F5344CB8AC3E}">
        <p14:creationId xmlns:p14="http://schemas.microsoft.com/office/powerpoint/2010/main" val="4219387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831850" y="1709738"/>
            <a:ext cx="10515600" cy="2852737"/>
          </a:xfrm>
        </p:spPr>
        <p:txBody>
          <a:bodyPr anchor="b"/>
          <a:lstStyle>
            <a:lvl1pPr>
              <a:defRPr sz="6000"/>
            </a:lvl1pPr>
          </a:lstStyle>
          <a:p>
            <a:r>
              <a:rPr lang="it-IT" smtClean="0"/>
              <a:t>Fare clic per modificare lo stile del titolo</a:t>
            </a:r>
            <a:endParaRPr lang="en-US"/>
          </a:p>
        </p:txBody>
      </p:sp>
      <p:sp>
        <p:nvSpPr>
          <p:cNvPr id="3" name="Segnaposto tes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smtClean="0"/>
              <a:t>Fare clic per modificare stili del testo dello schema</a:t>
            </a:r>
          </a:p>
        </p:txBody>
      </p:sp>
      <p:sp>
        <p:nvSpPr>
          <p:cNvPr id="4" name="Segnaposto data 3"/>
          <p:cNvSpPr>
            <a:spLocks noGrp="1"/>
          </p:cNvSpPr>
          <p:nvPr>
            <p:ph type="dt" sz="half" idx="10"/>
          </p:nvPr>
        </p:nvSpPr>
        <p:spPr/>
        <p:txBody>
          <a:bodyPr/>
          <a:lstStyle/>
          <a:p>
            <a:fld id="{4E37E915-3452-40A7-A442-EE882927DEBD}" type="datetimeFigureOut">
              <a:rPr lang="en-US" smtClean="0"/>
              <a:t>11/27/17</a:t>
            </a:fld>
            <a:endParaRPr lang="en-US"/>
          </a:p>
        </p:txBody>
      </p:sp>
      <p:sp>
        <p:nvSpPr>
          <p:cNvPr id="5" name="Segnaposto piè di pagina 4"/>
          <p:cNvSpPr>
            <a:spLocks noGrp="1"/>
          </p:cNvSpPr>
          <p:nvPr>
            <p:ph type="ftr" sz="quarter" idx="11"/>
          </p:nvPr>
        </p:nvSpPr>
        <p:spPr/>
        <p:txBody>
          <a:bodyPr/>
          <a:lstStyle/>
          <a:p>
            <a:endParaRPr lang="en-US"/>
          </a:p>
        </p:txBody>
      </p:sp>
      <p:sp>
        <p:nvSpPr>
          <p:cNvPr id="6" name="Segnaposto numero diapositiva 5"/>
          <p:cNvSpPr>
            <a:spLocks noGrp="1"/>
          </p:cNvSpPr>
          <p:nvPr>
            <p:ph type="sldNum" sz="quarter" idx="12"/>
          </p:nvPr>
        </p:nvSpPr>
        <p:spPr/>
        <p:txBody>
          <a:bodyPr/>
          <a:lstStyle/>
          <a:p>
            <a:fld id="{6DB06B81-C2CD-4DFF-A89D-5672447A8F20}" type="slidenum">
              <a:rPr lang="en-US" smtClean="0"/>
              <a:t>‹#›</a:t>
            </a:fld>
            <a:endParaRPr lang="en-US"/>
          </a:p>
        </p:txBody>
      </p:sp>
    </p:spTree>
    <p:extLst>
      <p:ext uri="{BB962C8B-B14F-4D97-AF65-F5344CB8AC3E}">
        <p14:creationId xmlns:p14="http://schemas.microsoft.com/office/powerpoint/2010/main" val="17296943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en-US"/>
          </a:p>
        </p:txBody>
      </p:sp>
      <p:sp>
        <p:nvSpPr>
          <p:cNvPr id="3" name="Segnaposto contenuto 2"/>
          <p:cNvSpPr>
            <a:spLocks noGrp="1"/>
          </p:cNvSpPr>
          <p:nvPr>
            <p:ph sz="half" idx="1"/>
          </p:nvPr>
        </p:nvSpPr>
        <p:spPr>
          <a:xfrm>
            <a:off x="838200" y="1825625"/>
            <a:ext cx="5181600" cy="435133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4" name="Segnaposto contenuto 3"/>
          <p:cNvSpPr>
            <a:spLocks noGrp="1"/>
          </p:cNvSpPr>
          <p:nvPr>
            <p:ph sz="half" idx="2"/>
          </p:nvPr>
        </p:nvSpPr>
        <p:spPr>
          <a:xfrm>
            <a:off x="6172200" y="1825625"/>
            <a:ext cx="5181600" cy="435133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5" name="Segnaposto data 4"/>
          <p:cNvSpPr>
            <a:spLocks noGrp="1"/>
          </p:cNvSpPr>
          <p:nvPr>
            <p:ph type="dt" sz="half" idx="10"/>
          </p:nvPr>
        </p:nvSpPr>
        <p:spPr/>
        <p:txBody>
          <a:bodyPr/>
          <a:lstStyle/>
          <a:p>
            <a:fld id="{4E37E915-3452-40A7-A442-EE882927DEBD}" type="datetimeFigureOut">
              <a:rPr lang="en-US" smtClean="0"/>
              <a:t>11/27/17</a:t>
            </a:fld>
            <a:endParaRPr lang="en-US"/>
          </a:p>
        </p:txBody>
      </p:sp>
      <p:sp>
        <p:nvSpPr>
          <p:cNvPr id="6" name="Segnaposto piè di pagina 5"/>
          <p:cNvSpPr>
            <a:spLocks noGrp="1"/>
          </p:cNvSpPr>
          <p:nvPr>
            <p:ph type="ftr" sz="quarter" idx="11"/>
          </p:nvPr>
        </p:nvSpPr>
        <p:spPr/>
        <p:txBody>
          <a:bodyPr/>
          <a:lstStyle/>
          <a:p>
            <a:endParaRPr lang="en-US"/>
          </a:p>
        </p:txBody>
      </p:sp>
      <p:sp>
        <p:nvSpPr>
          <p:cNvPr id="7" name="Segnaposto numero diapositiva 6"/>
          <p:cNvSpPr>
            <a:spLocks noGrp="1"/>
          </p:cNvSpPr>
          <p:nvPr>
            <p:ph type="sldNum" sz="quarter" idx="12"/>
          </p:nvPr>
        </p:nvSpPr>
        <p:spPr/>
        <p:txBody>
          <a:bodyPr/>
          <a:lstStyle/>
          <a:p>
            <a:fld id="{6DB06B81-C2CD-4DFF-A89D-5672447A8F20}" type="slidenum">
              <a:rPr lang="en-US" smtClean="0"/>
              <a:t>‹#›</a:t>
            </a:fld>
            <a:endParaRPr lang="en-US"/>
          </a:p>
        </p:txBody>
      </p:sp>
    </p:spTree>
    <p:extLst>
      <p:ext uri="{BB962C8B-B14F-4D97-AF65-F5344CB8AC3E}">
        <p14:creationId xmlns:p14="http://schemas.microsoft.com/office/powerpoint/2010/main" val="2440844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it-IT" smtClean="0"/>
              <a:t>Fare clic per modificare lo stile del titolo</a:t>
            </a:r>
            <a:endParaRPr lang="en-US"/>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4" name="Segnaposto contenuto 3"/>
          <p:cNvSpPr>
            <a:spLocks noGrp="1"/>
          </p:cNvSpPr>
          <p:nvPr>
            <p:ph sz="half" idx="2"/>
          </p:nvPr>
        </p:nvSpPr>
        <p:spPr>
          <a:xfrm>
            <a:off x="839788" y="2505075"/>
            <a:ext cx="5157787" cy="368458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6" name="Segnaposto contenuto 5"/>
          <p:cNvSpPr>
            <a:spLocks noGrp="1"/>
          </p:cNvSpPr>
          <p:nvPr>
            <p:ph sz="quarter" idx="4"/>
          </p:nvPr>
        </p:nvSpPr>
        <p:spPr>
          <a:xfrm>
            <a:off x="6172200" y="2505075"/>
            <a:ext cx="5183188" cy="368458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7" name="Segnaposto data 6"/>
          <p:cNvSpPr>
            <a:spLocks noGrp="1"/>
          </p:cNvSpPr>
          <p:nvPr>
            <p:ph type="dt" sz="half" idx="10"/>
          </p:nvPr>
        </p:nvSpPr>
        <p:spPr/>
        <p:txBody>
          <a:bodyPr/>
          <a:lstStyle/>
          <a:p>
            <a:fld id="{4E37E915-3452-40A7-A442-EE882927DEBD}" type="datetimeFigureOut">
              <a:rPr lang="en-US" smtClean="0"/>
              <a:t>11/27/17</a:t>
            </a:fld>
            <a:endParaRPr lang="en-US"/>
          </a:p>
        </p:txBody>
      </p:sp>
      <p:sp>
        <p:nvSpPr>
          <p:cNvPr id="8" name="Segnaposto piè di pagina 7"/>
          <p:cNvSpPr>
            <a:spLocks noGrp="1"/>
          </p:cNvSpPr>
          <p:nvPr>
            <p:ph type="ftr" sz="quarter" idx="11"/>
          </p:nvPr>
        </p:nvSpPr>
        <p:spPr/>
        <p:txBody>
          <a:bodyPr/>
          <a:lstStyle/>
          <a:p>
            <a:endParaRPr lang="en-US"/>
          </a:p>
        </p:txBody>
      </p:sp>
      <p:sp>
        <p:nvSpPr>
          <p:cNvPr id="9" name="Segnaposto numero diapositiva 8"/>
          <p:cNvSpPr>
            <a:spLocks noGrp="1"/>
          </p:cNvSpPr>
          <p:nvPr>
            <p:ph type="sldNum" sz="quarter" idx="12"/>
          </p:nvPr>
        </p:nvSpPr>
        <p:spPr/>
        <p:txBody>
          <a:bodyPr/>
          <a:lstStyle/>
          <a:p>
            <a:fld id="{6DB06B81-C2CD-4DFF-A89D-5672447A8F20}" type="slidenum">
              <a:rPr lang="en-US" smtClean="0"/>
              <a:t>‹#›</a:t>
            </a:fld>
            <a:endParaRPr lang="en-US"/>
          </a:p>
        </p:txBody>
      </p:sp>
    </p:spTree>
    <p:extLst>
      <p:ext uri="{BB962C8B-B14F-4D97-AF65-F5344CB8AC3E}">
        <p14:creationId xmlns:p14="http://schemas.microsoft.com/office/powerpoint/2010/main" val="3994531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en-US"/>
          </a:p>
        </p:txBody>
      </p:sp>
      <p:sp>
        <p:nvSpPr>
          <p:cNvPr id="3" name="Segnaposto data 2"/>
          <p:cNvSpPr>
            <a:spLocks noGrp="1"/>
          </p:cNvSpPr>
          <p:nvPr>
            <p:ph type="dt" sz="half" idx="10"/>
          </p:nvPr>
        </p:nvSpPr>
        <p:spPr/>
        <p:txBody>
          <a:bodyPr/>
          <a:lstStyle/>
          <a:p>
            <a:fld id="{4E37E915-3452-40A7-A442-EE882927DEBD}" type="datetimeFigureOut">
              <a:rPr lang="en-US" smtClean="0"/>
              <a:t>11/27/17</a:t>
            </a:fld>
            <a:endParaRPr lang="en-US"/>
          </a:p>
        </p:txBody>
      </p:sp>
      <p:sp>
        <p:nvSpPr>
          <p:cNvPr id="4" name="Segnaposto piè di pagina 3"/>
          <p:cNvSpPr>
            <a:spLocks noGrp="1"/>
          </p:cNvSpPr>
          <p:nvPr>
            <p:ph type="ftr" sz="quarter" idx="11"/>
          </p:nvPr>
        </p:nvSpPr>
        <p:spPr/>
        <p:txBody>
          <a:bodyPr/>
          <a:lstStyle/>
          <a:p>
            <a:endParaRPr lang="en-US"/>
          </a:p>
        </p:txBody>
      </p:sp>
      <p:sp>
        <p:nvSpPr>
          <p:cNvPr id="5" name="Segnaposto numero diapositiva 4"/>
          <p:cNvSpPr>
            <a:spLocks noGrp="1"/>
          </p:cNvSpPr>
          <p:nvPr>
            <p:ph type="sldNum" sz="quarter" idx="12"/>
          </p:nvPr>
        </p:nvSpPr>
        <p:spPr/>
        <p:txBody>
          <a:bodyPr/>
          <a:lstStyle/>
          <a:p>
            <a:fld id="{6DB06B81-C2CD-4DFF-A89D-5672447A8F20}" type="slidenum">
              <a:rPr lang="en-US" smtClean="0"/>
              <a:t>‹#›</a:t>
            </a:fld>
            <a:endParaRPr lang="en-US"/>
          </a:p>
        </p:txBody>
      </p:sp>
    </p:spTree>
    <p:extLst>
      <p:ext uri="{BB962C8B-B14F-4D97-AF65-F5344CB8AC3E}">
        <p14:creationId xmlns:p14="http://schemas.microsoft.com/office/powerpoint/2010/main" val="26140083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4E37E915-3452-40A7-A442-EE882927DEBD}" type="datetimeFigureOut">
              <a:rPr lang="en-US" smtClean="0"/>
              <a:t>11/27/17</a:t>
            </a:fld>
            <a:endParaRPr lang="en-US"/>
          </a:p>
        </p:txBody>
      </p:sp>
      <p:sp>
        <p:nvSpPr>
          <p:cNvPr id="3" name="Segnaposto piè di pagina 2"/>
          <p:cNvSpPr>
            <a:spLocks noGrp="1"/>
          </p:cNvSpPr>
          <p:nvPr>
            <p:ph type="ftr" sz="quarter" idx="11"/>
          </p:nvPr>
        </p:nvSpPr>
        <p:spPr/>
        <p:txBody>
          <a:bodyPr/>
          <a:lstStyle/>
          <a:p>
            <a:endParaRPr lang="en-US"/>
          </a:p>
        </p:txBody>
      </p:sp>
      <p:sp>
        <p:nvSpPr>
          <p:cNvPr id="4" name="Segnaposto numero diapositiva 3"/>
          <p:cNvSpPr>
            <a:spLocks noGrp="1"/>
          </p:cNvSpPr>
          <p:nvPr>
            <p:ph type="sldNum" sz="quarter" idx="12"/>
          </p:nvPr>
        </p:nvSpPr>
        <p:spPr/>
        <p:txBody>
          <a:bodyPr/>
          <a:lstStyle/>
          <a:p>
            <a:fld id="{6DB06B81-C2CD-4DFF-A89D-5672447A8F20}" type="slidenum">
              <a:rPr lang="en-US" smtClean="0"/>
              <a:t>‹#›</a:t>
            </a:fld>
            <a:endParaRPr lang="en-US"/>
          </a:p>
        </p:txBody>
      </p:sp>
    </p:spTree>
    <p:extLst>
      <p:ext uri="{BB962C8B-B14F-4D97-AF65-F5344CB8AC3E}">
        <p14:creationId xmlns:p14="http://schemas.microsoft.com/office/powerpoint/2010/main" val="1409211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lo stile del titolo</a:t>
            </a:r>
            <a:endParaRPr lang="en-US"/>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Fare clic per modificare stili del testo dello schema</a:t>
            </a:r>
          </a:p>
        </p:txBody>
      </p:sp>
      <p:sp>
        <p:nvSpPr>
          <p:cNvPr id="5" name="Segnaposto data 4"/>
          <p:cNvSpPr>
            <a:spLocks noGrp="1"/>
          </p:cNvSpPr>
          <p:nvPr>
            <p:ph type="dt" sz="half" idx="10"/>
          </p:nvPr>
        </p:nvSpPr>
        <p:spPr/>
        <p:txBody>
          <a:bodyPr/>
          <a:lstStyle/>
          <a:p>
            <a:fld id="{4E37E915-3452-40A7-A442-EE882927DEBD}" type="datetimeFigureOut">
              <a:rPr lang="en-US" smtClean="0"/>
              <a:t>11/27/17</a:t>
            </a:fld>
            <a:endParaRPr lang="en-US"/>
          </a:p>
        </p:txBody>
      </p:sp>
      <p:sp>
        <p:nvSpPr>
          <p:cNvPr id="6" name="Segnaposto piè di pagina 5"/>
          <p:cNvSpPr>
            <a:spLocks noGrp="1"/>
          </p:cNvSpPr>
          <p:nvPr>
            <p:ph type="ftr" sz="quarter" idx="11"/>
          </p:nvPr>
        </p:nvSpPr>
        <p:spPr/>
        <p:txBody>
          <a:bodyPr/>
          <a:lstStyle/>
          <a:p>
            <a:endParaRPr lang="en-US"/>
          </a:p>
        </p:txBody>
      </p:sp>
      <p:sp>
        <p:nvSpPr>
          <p:cNvPr id="7" name="Segnaposto numero diapositiva 6"/>
          <p:cNvSpPr>
            <a:spLocks noGrp="1"/>
          </p:cNvSpPr>
          <p:nvPr>
            <p:ph type="sldNum" sz="quarter" idx="12"/>
          </p:nvPr>
        </p:nvSpPr>
        <p:spPr/>
        <p:txBody>
          <a:bodyPr/>
          <a:lstStyle/>
          <a:p>
            <a:fld id="{6DB06B81-C2CD-4DFF-A89D-5672447A8F20}" type="slidenum">
              <a:rPr lang="en-US" smtClean="0"/>
              <a:t>‹#›</a:t>
            </a:fld>
            <a:endParaRPr lang="en-US"/>
          </a:p>
        </p:txBody>
      </p:sp>
    </p:spTree>
    <p:extLst>
      <p:ext uri="{BB962C8B-B14F-4D97-AF65-F5344CB8AC3E}">
        <p14:creationId xmlns:p14="http://schemas.microsoft.com/office/powerpoint/2010/main" val="910238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lo stile del titolo</a:t>
            </a:r>
            <a:endParaRPr lang="en-US"/>
          </a:p>
        </p:txBody>
      </p:sp>
      <p:sp>
        <p:nvSpPr>
          <p:cNvPr id="3" name="Segnaposto im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Fare clic per modificare stili del testo dello schema</a:t>
            </a:r>
          </a:p>
        </p:txBody>
      </p:sp>
      <p:sp>
        <p:nvSpPr>
          <p:cNvPr id="5" name="Segnaposto data 4"/>
          <p:cNvSpPr>
            <a:spLocks noGrp="1"/>
          </p:cNvSpPr>
          <p:nvPr>
            <p:ph type="dt" sz="half" idx="10"/>
          </p:nvPr>
        </p:nvSpPr>
        <p:spPr/>
        <p:txBody>
          <a:bodyPr/>
          <a:lstStyle/>
          <a:p>
            <a:fld id="{4E37E915-3452-40A7-A442-EE882927DEBD}" type="datetimeFigureOut">
              <a:rPr lang="en-US" smtClean="0"/>
              <a:t>11/27/17</a:t>
            </a:fld>
            <a:endParaRPr lang="en-US"/>
          </a:p>
        </p:txBody>
      </p:sp>
      <p:sp>
        <p:nvSpPr>
          <p:cNvPr id="6" name="Segnaposto piè di pagina 5"/>
          <p:cNvSpPr>
            <a:spLocks noGrp="1"/>
          </p:cNvSpPr>
          <p:nvPr>
            <p:ph type="ftr" sz="quarter" idx="11"/>
          </p:nvPr>
        </p:nvSpPr>
        <p:spPr/>
        <p:txBody>
          <a:bodyPr/>
          <a:lstStyle/>
          <a:p>
            <a:endParaRPr lang="en-US"/>
          </a:p>
        </p:txBody>
      </p:sp>
      <p:sp>
        <p:nvSpPr>
          <p:cNvPr id="7" name="Segnaposto numero diapositiva 6"/>
          <p:cNvSpPr>
            <a:spLocks noGrp="1"/>
          </p:cNvSpPr>
          <p:nvPr>
            <p:ph type="sldNum" sz="quarter" idx="12"/>
          </p:nvPr>
        </p:nvSpPr>
        <p:spPr/>
        <p:txBody>
          <a:bodyPr/>
          <a:lstStyle/>
          <a:p>
            <a:fld id="{6DB06B81-C2CD-4DFF-A89D-5672447A8F20}" type="slidenum">
              <a:rPr lang="en-US" smtClean="0"/>
              <a:t>‹#›</a:t>
            </a:fld>
            <a:endParaRPr lang="en-US"/>
          </a:p>
        </p:txBody>
      </p:sp>
    </p:spTree>
    <p:extLst>
      <p:ext uri="{BB962C8B-B14F-4D97-AF65-F5344CB8AC3E}">
        <p14:creationId xmlns:p14="http://schemas.microsoft.com/office/powerpoint/2010/main" val="319381028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smtClean="0"/>
              <a:t>Fare clic per modificare lo stile del titolo</a:t>
            </a:r>
            <a:endParaRPr lang="en-US"/>
          </a:p>
        </p:txBody>
      </p:sp>
      <p:sp>
        <p:nvSpPr>
          <p:cNvPr id="3" name="Segnaposto tes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4" name="Segnaposto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37E915-3452-40A7-A442-EE882927DEBD}" type="datetimeFigureOut">
              <a:rPr lang="en-US" smtClean="0"/>
              <a:t>11/27/17</a:t>
            </a:fld>
            <a:endParaRPr lang="en-US"/>
          </a:p>
        </p:txBody>
      </p:sp>
      <p:sp>
        <p:nvSpPr>
          <p:cNvPr id="5" name="Segnaposto piè di pa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egnaposto numero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B06B81-C2CD-4DFF-A89D-5672447A8F20}" type="slidenum">
              <a:rPr lang="en-US" smtClean="0"/>
              <a:t>‹#›</a:t>
            </a:fld>
            <a:endParaRPr lang="en-US"/>
          </a:p>
        </p:txBody>
      </p:sp>
    </p:spTree>
    <p:extLst>
      <p:ext uri="{BB962C8B-B14F-4D97-AF65-F5344CB8AC3E}">
        <p14:creationId xmlns:p14="http://schemas.microsoft.com/office/powerpoint/2010/main" val="1826351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2999" y="1384629"/>
            <a:ext cx="10515600" cy="1325563"/>
          </a:xfrm>
        </p:spPr>
        <p:txBody>
          <a:bodyPr/>
          <a:lstStyle/>
          <a:p>
            <a:pPr algn="ctr"/>
            <a:r>
              <a:rPr lang="en-US" dirty="0" smtClean="0">
                <a:latin typeface="Arial" charset="0"/>
                <a:ea typeface="Arial" charset="0"/>
                <a:cs typeface="Arial" charset="0"/>
              </a:rPr>
              <a:t>BIC-induced SHG</a:t>
            </a:r>
            <a:endParaRPr lang="en-US" dirty="0">
              <a:latin typeface="Arial" charset="0"/>
              <a:ea typeface="Arial" charset="0"/>
              <a:cs typeface="Arial" charset="0"/>
            </a:endParaRPr>
          </a:p>
        </p:txBody>
      </p:sp>
    </p:spTree>
    <p:extLst>
      <p:ext uri="{BB962C8B-B14F-4D97-AF65-F5344CB8AC3E}">
        <p14:creationId xmlns:p14="http://schemas.microsoft.com/office/powerpoint/2010/main" val="9015433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065986" y="157655"/>
            <a:ext cx="1686680" cy="584775"/>
          </a:xfrm>
          <a:prstGeom prst="rect">
            <a:avLst/>
          </a:prstGeom>
          <a:noFill/>
        </p:spPr>
        <p:txBody>
          <a:bodyPr wrap="none" rtlCol="0">
            <a:spAutoFit/>
          </a:bodyPr>
          <a:lstStyle/>
          <a:p>
            <a:r>
              <a:rPr lang="en-US" sz="3200" dirty="0" smtClean="0">
                <a:latin typeface="Arial" charset="0"/>
                <a:ea typeface="Arial" charset="0"/>
                <a:cs typeface="Arial" charset="0"/>
              </a:rPr>
              <a:t>Figure </a:t>
            </a:r>
            <a:r>
              <a:rPr lang="ru-RU" sz="3200" dirty="0" smtClean="0">
                <a:latin typeface="Arial" charset="0"/>
                <a:ea typeface="Arial" charset="0"/>
                <a:cs typeface="Arial" charset="0"/>
              </a:rPr>
              <a:t>1</a:t>
            </a:r>
            <a:endParaRPr lang="en-US" sz="3200" dirty="0">
              <a:latin typeface="Arial" charset="0"/>
              <a:ea typeface="Arial" charset="0"/>
              <a:cs typeface="Arial"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4063" y="1368274"/>
            <a:ext cx="4323348" cy="4519179"/>
          </a:xfrm>
          <a:prstGeom prst="rect">
            <a:avLst/>
          </a:prstGeom>
        </p:spPr>
      </p:pic>
    </p:spTree>
    <p:extLst>
      <p:ext uri="{BB962C8B-B14F-4D97-AF65-F5344CB8AC3E}">
        <p14:creationId xmlns:p14="http://schemas.microsoft.com/office/powerpoint/2010/main" val="2562965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8943" y="348915"/>
            <a:ext cx="7343020" cy="3894200"/>
          </a:xfrm>
          <a:prstGeom prst="rect">
            <a:avLst/>
          </a:prstGeom>
        </p:spPr>
      </p:pic>
      <p:sp>
        <p:nvSpPr>
          <p:cNvPr id="6" name="TextBox 5"/>
          <p:cNvSpPr txBox="1"/>
          <p:nvPr/>
        </p:nvSpPr>
        <p:spPr>
          <a:xfrm>
            <a:off x="133039" y="157655"/>
            <a:ext cx="1686680" cy="584775"/>
          </a:xfrm>
          <a:prstGeom prst="rect">
            <a:avLst/>
          </a:prstGeom>
          <a:noFill/>
        </p:spPr>
        <p:txBody>
          <a:bodyPr wrap="none" rtlCol="0">
            <a:spAutoFit/>
          </a:bodyPr>
          <a:lstStyle/>
          <a:p>
            <a:r>
              <a:rPr lang="en-US" sz="3200" dirty="0" smtClean="0">
                <a:latin typeface="Arial" charset="0"/>
                <a:ea typeface="Arial" charset="0"/>
                <a:cs typeface="Arial" charset="0"/>
              </a:rPr>
              <a:t>Figure 2</a:t>
            </a:r>
            <a:endParaRPr lang="en-US" sz="3200" dirty="0">
              <a:latin typeface="Arial" charset="0"/>
              <a:ea typeface="Arial" charset="0"/>
              <a:cs typeface="Arial"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020" y="4483693"/>
            <a:ext cx="11771586" cy="2076663"/>
          </a:xfrm>
          <a:prstGeom prst="rect">
            <a:avLst/>
          </a:prstGeom>
        </p:spPr>
      </p:pic>
    </p:spTree>
    <p:extLst>
      <p:ext uri="{BB962C8B-B14F-4D97-AF65-F5344CB8AC3E}">
        <p14:creationId xmlns:p14="http://schemas.microsoft.com/office/powerpoint/2010/main" val="18988424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nvPr>
        </p:nvGraphicFramePr>
        <p:xfrm>
          <a:off x="2335878" y="902546"/>
          <a:ext cx="7564579" cy="1483360"/>
        </p:xfrm>
        <a:graphic>
          <a:graphicData uri="http://schemas.openxmlformats.org/drawingml/2006/table">
            <a:tbl>
              <a:tblPr firstRow="1" bandRow="1">
                <a:tableStyleId>{9D7B26C5-4107-4FEC-AEDC-1716B250A1EF}</a:tableStyleId>
              </a:tblPr>
              <a:tblGrid>
                <a:gridCol w="1088965">
                  <a:extLst>
                    <a:ext uri="{9D8B030D-6E8A-4147-A177-3AD203B41FA5}">
                      <a16:colId xmlns="" xmlns:a16="http://schemas.microsoft.com/office/drawing/2014/main" val="1399186026"/>
                    </a:ext>
                  </a:extLst>
                </a:gridCol>
                <a:gridCol w="1737360">
                  <a:extLst>
                    <a:ext uri="{9D8B030D-6E8A-4147-A177-3AD203B41FA5}">
                      <a16:colId xmlns="" xmlns:a16="http://schemas.microsoft.com/office/drawing/2014/main" val="1598779615"/>
                    </a:ext>
                  </a:extLst>
                </a:gridCol>
                <a:gridCol w="1490165">
                  <a:extLst>
                    <a:ext uri="{9D8B030D-6E8A-4147-A177-3AD203B41FA5}">
                      <a16:colId xmlns="" xmlns:a16="http://schemas.microsoft.com/office/drawing/2014/main" val="3873564467"/>
                    </a:ext>
                  </a:extLst>
                </a:gridCol>
                <a:gridCol w="1120978">
                  <a:extLst>
                    <a:ext uri="{9D8B030D-6E8A-4147-A177-3AD203B41FA5}">
                      <a16:colId xmlns="" xmlns:a16="http://schemas.microsoft.com/office/drawing/2014/main" val="3809326766"/>
                    </a:ext>
                  </a:extLst>
                </a:gridCol>
                <a:gridCol w="1171932">
                  <a:extLst>
                    <a:ext uri="{9D8B030D-6E8A-4147-A177-3AD203B41FA5}">
                      <a16:colId xmlns="" xmlns:a16="http://schemas.microsoft.com/office/drawing/2014/main" val="2485867082"/>
                    </a:ext>
                  </a:extLst>
                </a:gridCol>
                <a:gridCol w="955179">
                  <a:extLst>
                    <a:ext uri="{9D8B030D-6E8A-4147-A177-3AD203B41FA5}">
                      <a16:colId xmlns="" xmlns:a16="http://schemas.microsoft.com/office/drawing/2014/main" val="871674477"/>
                    </a:ext>
                  </a:extLst>
                </a:gridCol>
              </a:tblGrid>
              <a:tr h="370840">
                <a:tc>
                  <a:txBody>
                    <a:bodyPr/>
                    <a:lstStyle/>
                    <a:p>
                      <a:pPr algn="l"/>
                      <a:r>
                        <a:rPr lang="en-US" dirty="0" smtClean="0">
                          <a:latin typeface="Times New Roman" panose="02020603050405020304" pitchFamily="18" charset="0"/>
                          <a:cs typeface="Times New Roman" panose="02020603050405020304" pitchFamily="18" charset="0"/>
                        </a:rPr>
                        <a:t>Mode FF</a:t>
                      </a:r>
                      <a:endParaRPr lang="en-AU"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smtClean="0">
                          <a:latin typeface="Times New Roman" panose="02020603050405020304" pitchFamily="18" charset="0"/>
                          <a:cs typeface="Times New Roman" panose="02020603050405020304" pitchFamily="18" charset="0"/>
                        </a:rPr>
                        <a:t>Polarization</a:t>
                      </a:r>
                      <a:endParaRPr lang="en-AU" dirty="0">
                        <a:latin typeface="Times New Roman" panose="02020603050405020304" pitchFamily="18" charset="0"/>
                        <a:cs typeface="Times New Roman" panose="02020603050405020304" pitchFamily="18" charset="0"/>
                      </a:endParaRPr>
                    </a:p>
                  </a:txBody>
                  <a:tcPr anchor="ctr"/>
                </a:tc>
                <a:tc>
                  <a:txBody>
                    <a:bodyPr/>
                    <a:lstStyle/>
                    <a:p>
                      <a:pPr algn="ctr"/>
                      <a:r>
                        <a:rPr lang="el-GR" dirty="0" smtClean="0">
                          <a:latin typeface="Times New Roman" panose="02020603050405020304" pitchFamily="18" charset="0"/>
                          <a:cs typeface="Times New Roman" panose="02020603050405020304" pitchFamily="18" charset="0"/>
                        </a:rPr>
                        <a:t>γ</a:t>
                      </a:r>
                      <a:r>
                        <a:rPr lang="en-US" dirty="0" smtClean="0">
                          <a:latin typeface="Times New Roman" panose="02020603050405020304" pitchFamily="18" charset="0"/>
                          <a:cs typeface="Times New Roman" panose="02020603050405020304" pitchFamily="18" charset="0"/>
                        </a:rPr>
                        <a:t> × 10</a:t>
                      </a:r>
                      <a:r>
                        <a:rPr lang="en-US" baseline="30000" dirty="0" smtClean="0">
                          <a:latin typeface="Times New Roman" panose="02020603050405020304" pitchFamily="18" charset="0"/>
                          <a:cs typeface="Times New Roman" panose="02020603050405020304" pitchFamily="18" charset="0"/>
                        </a:rPr>
                        <a:t>2 </a:t>
                      </a:r>
                      <a:r>
                        <a:rPr lang="en-US" baseline="0" dirty="0" smtClean="0">
                          <a:latin typeface="Times New Roman" panose="02020603050405020304" pitchFamily="18" charset="0"/>
                          <a:cs typeface="Times New Roman" panose="02020603050405020304" pitchFamily="18" charset="0"/>
                        </a:rPr>
                        <a:t>(W</a:t>
                      </a:r>
                      <a:r>
                        <a:rPr lang="en-US" baseline="30000" dirty="0" smtClean="0">
                          <a:latin typeface="Times New Roman" panose="02020603050405020304" pitchFamily="18" charset="0"/>
                          <a:cs typeface="Times New Roman" panose="02020603050405020304" pitchFamily="18" charset="0"/>
                        </a:rPr>
                        <a:t>-1</a:t>
                      </a:r>
                      <a:r>
                        <a:rPr lang="en-US" baseline="0" dirty="0" smtClean="0">
                          <a:latin typeface="Times New Roman" panose="02020603050405020304" pitchFamily="18" charset="0"/>
                          <a:cs typeface="Times New Roman" panose="02020603050405020304" pitchFamily="18" charset="0"/>
                        </a:rPr>
                        <a:t>)</a:t>
                      </a:r>
                      <a:endParaRPr lang="en-AU" baseline="0"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smtClean="0">
                          <a:latin typeface="Times New Roman" panose="02020603050405020304" pitchFamily="18" charset="0"/>
                          <a:cs typeface="Times New Roman" panose="02020603050405020304" pitchFamily="18" charset="0"/>
                        </a:rPr>
                        <a:t>P</a:t>
                      </a:r>
                      <a:r>
                        <a:rPr lang="en-US" baseline="-25000" dirty="0" smtClean="0">
                          <a:latin typeface="Times New Roman" panose="02020603050405020304" pitchFamily="18" charset="0"/>
                          <a:cs typeface="Times New Roman" panose="02020603050405020304" pitchFamily="18" charset="0"/>
                        </a:rPr>
                        <a:t>FF</a:t>
                      </a:r>
                      <a:r>
                        <a:rPr lang="en-US" dirty="0" smtClean="0">
                          <a:latin typeface="Times New Roman" panose="02020603050405020304" pitchFamily="18" charset="0"/>
                          <a:cs typeface="Times New Roman" panose="02020603050405020304" pitchFamily="18" charset="0"/>
                        </a:rPr>
                        <a:t>/</a:t>
                      </a:r>
                      <a:r>
                        <a:rPr lang="en-US" dirty="0" err="1" smtClean="0">
                          <a:latin typeface="Times New Roman" panose="02020603050405020304" pitchFamily="18" charset="0"/>
                          <a:cs typeface="Times New Roman" panose="02020603050405020304" pitchFamily="18" charset="0"/>
                        </a:rPr>
                        <a:t>P</a:t>
                      </a:r>
                      <a:r>
                        <a:rPr lang="en-US" baseline="-25000" dirty="0" err="1" smtClean="0">
                          <a:latin typeface="Times New Roman" panose="02020603050405020304" pitchFamily="18" charset="0"/>
                          <a:cs typeface="Times New Roman" panose="02020603050405020304" pitchFamily="18" charset="0"/>
                        </a:rPr>
                        <a:t>tot</a:t>
                      </a:r>
                      <a:endParaRPr lang="en-AU" baseline="-25000" dirty="0">
                        <a:latin typeface="Times New Roman" panose="02020603050405020304" pitchFamily="18" charset="0"/>
                        <a:cs typeface="Times New Roman" panose="02020603050405020304" pitchFamily="18" charset="0"/>
                      </a:endParaRPr>
                    </a:p>
                  </a:txBody>
                  <a:tcPr anchor="ctr"/>
                </a:tc>
                <a:tc>
                  <a:txBody>
                    <a:bodyPr/>
                    <a:lstStyle/>
                    <a:p>
                      <a:pPr algn="ctr"/>
                      <a:r>
                        <a:rPr lang="el-GR" dirty="0" smtClean="0">
                          <a:latin typeface="Times New Roman" panose="02020603050405020304" pitchFamily="18" charset="0"/>
                          <a:cs typeface="Times New Roman" panose="02020603050405020304" pitchFamily="18" charset="0"/>
                        </a:rPr>
                        <a:t>λ</a:t>
                      </a:r>
                      <a:r>
                        <a:rPr lang="en-US" baseline="-25000" dirty="0" smtClean="0">
                          <a:latin typeface="Times New Roman" panose="02020603050405020304" pitchFamily="18" charset="0"/>
                          <a:cs typeface="Times New Roman" panose="02020603050405020304" pitchFamily="18" charset="0"/>
                        </a:rPr>
                        <a:t>FF</a:t>
                      </a:r>
                      <a:r>
                        <a:rPr lang="en-US" dirty="0" smtClean="0">
                          <a:latin typeface="Times New Roman" panose="02020603050405020304" pitchFamily="18" charset="0"/>
                          <a:cs typeface="Times New Roman" panose="02020603050405020304" pitchFamily="18" charset="0"/>
                        </a:rPr>
                        <a:t> (</a:t>
                      </a:r>
                      <a:r>
                        <a:rPr lang="el-GR" dirty="0" smtClean="0">
                          <a:latin typeface="Times New Roman" panose="02020603050405020304" pitchFamily="18" charset="0"/>
                          <a:cs typeface="Times New Roman" panose="02020603050405020304" pitchFamily="18" charset="0"/>
                        </a:rPr>
                        <a:t>μ</a:t>
                      </a:r>
                      <a:r>
                        <a:rPr lang="en-US" dirty="0" smtClean="0">
                          <a:latin typeface="Times New Roman" panose="02020603050405020304" pitchFamily="18" charset="0"/>
                          <a:cs typeface="Times New Roman" panose="02020603050405020304" pitchFamily="18" charset="0"/>
                        </a:rPr>
                        <a:t>m)</a:t>
                      </a:r>
                      <a:endParaRPr lang="en-AU"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smtClean="0">
                          <a:latin typeface="Times New Roman" panose="02020603050405020304" pitchFamily="18" charset="0"/>
                          <a:cs typeface="Times New Roman" panose="02020603050405020304" pitchFamily="18" charset="0"/>
                        </a:rPr>
                        <a:t>Q</a:t>
                      </a:r>
                      <a:endParaRPr lang="en-AU" dirty="0">
                        <a:latin typeface="Times New Roman" panose="02020603050405020304" pitchFamily="18" charset="0"/>
                        <a:cs typeface="Times New Roman" panose="02020603050405020304" pitchFamily="18" charset="0"/>
                      </a:endParaRPr>
                    </a:p>
                  </a:txBody>
                  <a:tcPr anchor="ctr"/>
                </a:tc>
                <a:extLst>
                  <a:ext uri="{0D108BD9-81ED-4DB2-BD59-A6C34878D82A}">
                    <a16:rowId xmlns="" xmlns:a16="http://schemas.microsoft.com/office/drawing/2014/main" val="470832923"/>
                  </a:ext>
                </a:extLst>
              </a:tr>
              <a:tr h="370840">
                <a:tc>
                  <a:txBody>
                    <a:bodyPr/>
                    <a:lstStyle/>
                    <a:p>
                      <a:pPr algn="l"/>
                      <a:r>
                        <a:rPr lang="en-US" dirty="0" smtClean="0">
                          <a:latin typeface="Times New Roman" panose="02020603050405020304" pitchFamily="18" charset="0"/>
                          <a:cs typeface="Times New Roman" panose="02020603050405020304" pitchFamily="18" charset="0"/>
                        </a:rPr>
                        <a:t>BIC</a:t>
                      </a:r>
                      <a:endParaRPr lang="en-AU" dirty="0">
                        <a:latin typeface="Times New Roman" panose="02020603050405020304" pitchFamily="18" charset="0"/>
                        <a:cs typeface="Times New Roman" panose="02020603050405020304" pitchFamily="18" charset="0"/>
                      </a:endParaRPr>
                    </a:p>
                  </a:txBody>
                  <a:tcPr anchor="ctr">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Azimuthal</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123</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0.048</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1.55</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114</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tcPr>
                </a:tc>
                <a:extLst>
                  <a:ext uri="{0D108BD9-81ED-4DB2-BD59-A6C34878D82A}">
                    <a16:rowId xmlns="" xmlns:a16="http://schemas.microsoft.com/office/drawing/2014/main" val="217030783"/>
                  </a:ext>
                </a:extLst>
              </a:tr>
              <a:tr h="370840">
                <a:tc>
                  <a:txBody>
                    <a:bodyPr/>
                    <a:lstStyle/>
                    <a:p>
                      <a:pPr algn="l"/>
                      <a:r>
                        <a:rPr lang="en-US" dirty="0" smtClean="0">
                          <a:latin typeface="Times New Roman" panose="02020603050405020304" pitchFamily="18" charset="0"/>
                          <a:cs typeface="Times New Roman" panose="02020603050405020304" pitchFamily="18" charset="0"/>
                        </a:rPr>
                        <a:t>BIC</a:t>
                      </a:r>
                      <a:endParaRPr lang="en-AU" dirty="0">
                        <a:latin typeface="Times New Roman" panose="02020603050405020304" pitchFamily="18" charset="0"/>
                        <a:cs typeface="Times New Roman" panose="02020603050405020304" pitchFamily="18" charset="0"/>
                      </a:endParaRPr>
                    </a:p>
                  </a:txBody>
                  <a:tcPr anchor="ctr">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Linear</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1</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0.232</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1.55</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114</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tcPr>
                </a:tc>
                <a:extLst>
                  <a:ext uri="{0D108BD9-81ED-4DB2-BD59-A6C34878D82A}">
                    <a16:rowId xmlns="" xmlns:a16="http://schemas.microsoft.com/office/drawing/2014/main" val="615207827"/>
                  </a:ext>
                </a:extLst>
              </a:tr>
              <a:tr h="370840">
                <a:tc>
                  <a:txBody>
                    <a:bodyPr/>
                    <a:lstStyle/>
                    <a:p>
                      <a:pPr algn="l"/>
                      <a:r>
                        <a:rPr lang="en-US" dirty="0" smtClean="0">
                          <a:latin typeface="Times New Roman" panose="02020603050405020304" pitchFamily="18" charset="0"/>
                          <a:cs typeface="Times New Roman" panose="02020603050405020304" pitchFamily="18" charset="0"/>
                        </a:rPr>
                        <a:t>MD</a:t>
                      </a:r>
                      <a:endParaRPr lang="en-AU" dirty="0">
                        <a:latin typeface="Times New Roman" panose="02020603050405020304" pitchFamily="18" charset="0"/>
                        <a:cs typeface="Times New Roman" panose="02020603050405020304" pitchFamily="18" charset="0"/>
                      </a:endParaRPr>
                    </a:p>
                  </a:txBody>
                  <a:tcPr anchor="ctr">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Linear</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1.3</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0.086</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2.98</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pPr algn="ctr"/>
                      <a:r>
                        <a:rPr lang="en-US" dirty="0" smtClean="0">
                          <a:latin typeface="Times New Roman" panose="02020603050405020304" pitchFamily="18" charset="0"/>
                          <a:cs typeface="Times New Roman" panose="02020603050405020304" pitchFamily="18" charset="0"/>
                        </a:rPr>
                        <a:t>10</a:t>
                      </a:r>
                      <a:endParaRPr lang="en-AU" dirty="0">
                        <a:latin typeface="Times New Roman" panose="02020603050405020304" pitchFamily="18" charset="0"/>
                        <a:cs typeface="Times New Roman" panose="02020603050405020304" pitchFamily="18" charset="0"/>
                      </a:endParaRPr>
                    </a:p>
                  </a:txBody>
                  <a:tcPr anchor="ctr">
                    <a:lnL w="12700" cap="flat" cmpd="sng" algn="ctr">
                      <a:solidFill>
                        <a:schemeClr val="bg1"/>
                      </a:solidFill>
                      <a:prstDash val="solid"/>
                      <a:round/>
                      <a:headEnd type="none" w="med" len="med"/>
                      <a:tailEnd type="none" w="med" len="med"/>
                    </a:lnL>
                  </a:tcPr>
                </a:tc>
                <a:extLst>
                  <a:ext uri="{0D108BD9-81ED-4DB2-BD59-A6C34878D82A}">
                    <a16:rowId xmlns="" xmlns:a16="http://schemas.microsoft.com/office/drawing/2014/main" val="1332825829"/>
                  </a:ext>
                </a:extLst>
              </a:tr>
            </a:tbl>
          </a:graphicData>
        </a:graphic>
      </p:graphicFrame>
      <mc:AlternateContent xmlns:mc="http://schemas.openxmlformats.org/markup-compatibility/2006" xmlns:a14="http://schemas.microsoft.com/office/drawing/2010/main">
        <mc:Choice Requires="a14">
          <p:sp>
            <p:nvSpPr>
              <p:cNvPr id="2" name="TextBox 1"/>
              <p:cNvSpPr txBox="1"/>
              <p:nvPr/>
            </p:nvSpPr>
            <p:spPr>
              <a:xfrm>
                <a:off x="1978428" y="2967644"/>
                <a:ext cx="8653549" cy="1869551"/>
              </a:xfrm>
              <a:prstGeom prst="rect">
                <a:avLst/>
              </a:prstGeom>
              <a:noFill/>
            </p:spPr>
            <p:txBody>
              <a:bodyPr wrap="square" rtlCol="0">
                <a:spAutoFit/>
              </a:bodyPr>
              <a:lstStyle/>
              <a:p>
                <a:r>
                  <a:rPr lang="en-US" b="1" dirty="0" smtClean="0">
                    <a:latin typeface="Times New Roman" panose="02020603050405020304" pitchFamily="18" charset="0"/>
                    <a:cs typeface="Times New Roman" panose="02020603050405020304" pitchFamily="18" charset="0"/>
                  </a:rPr>
                  <a:t>Table 1</a:t>
                </a:r>
                <a:r>
                  <a:rPr lang="en-US" dirty="0" smtClean="0">
                    <a:latin typeface="Times New Roman" panose="02020603050405020304" pitchFamily="18" charset="0"/>
                    <a:cs typeface="Times New Roman" panose="02020603050405020304" pitchFamily="18" charset="0"/>
                  </a:rPr>
                  <a:t>. The table shows the enhancement of the SH response using different combinations of modes at the fundamental frequency (FF) and optical excitations. The columns from left to right report the mode description at the FF, the polarization of the electric filed in the pump beam at the FF, the SH nonlinear coefficient (</a:t>
                </a:r>
                <a14:m>
                  <m:oMath xmlns:m="http://schemas.openxmlformats.org/officeDocument/2006/math">
                    <m:r>
                      <a:rPr lang="en-US" i="1" smtClean="0">
                        <a:latin typeface="Cambria Math" panose="02040503050406030204" pitchFamily="18" charset="0"/>
                        <a:ea typeface="Cambria Math" panose="02040503050406030204" pitchFamily="18" charset="0"/>
                        <a:cs typeface="Times New Roman" panose="02020603050405020304" pitchFamily="18" charset="0"/>
                      </a:rPr>
                      <m:t>𝛾</m:t>
                    </m:r>
                    <m:r>
                      <a:rPr lang="en-US" b="0" i="1" smtClean="0">
                        <a:latin typeface="Cambria Math" panose="02040503050406030204" pitchFamily="18" charset="0"/>
                        <a:ea typeface="Cambria Math" panose="02040503050406030204" pitchFamily="18" charset="0"/>
                        <a:cs typeface="Times New Roman" panose="02020603050405020304" pitchFamily="18" charset="0"/>
                      </a:rPr>
                      <m:t>=</m:t>
                    </m:r>
                    <m:f>
                      <m:fPr>
                        <m:type m:val="skw"/>
                        <m:ctrlPr>
                          <a:rPr lang="en-US" b="0" i="1" smtClean="0">
                            <a:latin typeface="Cambria Math" charset="0"/>
                            <a:ea typeface="Cambria Math" panose="02040503050406030204" pitchFamily="18" charset="0"/>
                            <a:cs typeface="Times New Roman" panose="02020603050405020304" pitchFamily="18" charset="0"/>
                          </a:rPr>
                        </m:ctrlPr>
                      </m:fPr>
                      <m:num>
                        <m:sSub>
                          <m:sSubPr>
                            <m:ctrlPr>
                              <a:rPr lang="en-US" b="0" i="1" smtClean="0">
                                <a:latin typeface="Cambria Math" charset="0"/>
                                <a:ea typeface="Cambria Math" panose="02040503050406030204" pitchFamily="18" charset="0"/>
                                <a:cs typeface="Times New Roman" panose="02020603050405020304" pitchFamily="18" charset="0"/>
                              </a:rPr>
                            </m:ctrlPr>
                          </m:sSubPr>
                          <m:e>
                            <m:r>
                              <a:rPr lang="en-US" b="0" i="1" smtClean="0">
                                <a:latin typeface="Cambria Math" panose="02040503050406030204" pitchFamily="18" charset="0"/>
                                <a:ea typeface="Cambria Math" panose="02040503050406030204" pitchFamily="18" charset="0"/>
                                <a:cs typeface="Times New Roman" panose="02020603050405020304" pitchFamily="18" charset="0"/>
                              </a:rPr>
                              <m:t>𝑃</m:t>
                            </m:r>
                          </m:e>
                          <m:sub>
                            <m:r>
                              <a:rPr lang="en-US" b="0" i="1" smtClean="0">
                                <a:latin typeface="Cambria Math" panose="02040503050406030204" pitchFamily="18" charset="0"/>
                                <a:ea typeface="Cambria Math" panose="02040503050406030204" pitchFamily="18" charset="0"/>
                                <a:cs typeface="Times New Roman" panose="02020603050405020304" pitchFamily="18" charset="0"/>
                              </a:rPr>
                              <m:t>𝑆𝐻</m:t>
                            </m:r>
                          </m:sub>
                        </m:sSub>
                      </m:num>
                      <m:den>
                        <m:sSubSup>
                          <m:sSubSupPr>
                            <m:ctrlPr>
                              <a:rPr lang="en-US" b="0" i="1" smtClean="0">
                                <a:latin typeface="Cambria Math" charset="0"/>
                                <a:ea typeface="Cambria Math" panose="02040503050406030204" pitchFamily="18" charset="0"/>
                                <a:cs typeface="Times New Roman" panose="02020603050405020304" pitchFamily="18" charset="0"/>
                              </a:rPr>
                            </m:ctrlPr>
                          </m:sSubSupPr>
                          <m:e>
                            <m:r>
                              <a:rPr lang="en-US" b="0" i="1" smtClean="0">
                                <a:latin typeface="Cambria Math" panose="02040503050406030204" pitchFamily="18" charset="0"/>
                                <a:ea typeface="Cambria Math" panose="02040503050406030204" pitchFamily="18" charset="0"/>
                                <a:cs typeface="Times New Roman" panose="02020603050405020304" pitchFamily="18" charset="0"/>
                              </a:rPr>
                              <m:t>𝑃</m:t>
                            </m:r>
                          </m:e>
                          <m:sub>
                            <m:r>
                              <a:rPr lang="en-US" b="0" i="1" smtClean="0">
                                <a:latin typeface="Cambria Math" panose="02040503050406030204" pitchFamily="18" charset="0"/>
                                <a:ea typeface="Cambria Math" panose="02040503050406030204" pitchFamily="18" charset="0"/>
                                <a:cs typeface="Times New Roman" panose="02020603050405020304" pitchFamily="18" charset="0"/>
                              </a:rPr>
                              <m:t>𝐹𝐹</m:t>
                            </m:r>
                          </m:sub>
                          <m:sup>
                            <m:r>
                              <a:rPr lang="en-US" b="0" i="1" smtClean="0">
                                <a:latin typeface="Cambria Math" panose="02040503050406030204" pitchFamily="18" charset="0"/>
                                <a:ea typeface="Cambria Math" panose="02040503050406030204" pitchFamily="18" charset="0"/>
                                <a:cs typeface="Times New Roman" panose="02020603050405020304" pitchFamily="18" charset="0"/>
                              </a:rPr>
                              <m:t>2</m:t>
                            </m:r>
                          </m:sup>
                        </m:sSubSup>
                      </m:den>
                    </m:f>
                    <m:r>
                      <a:rPr lang="en-US" b="0"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AU" dirty="0" smtClean="0">
                    <a:latin typeface="Times New Roman" panose="02020603050405020304" pitchFamily="18" charset="0"/>
                    <a:cs typeface="Times New Roman" panose="02020603050405020304" pitchFamily="18" charset="0"/>
                  </a:rPr>
                  <a:t>, the ratio between the FF power incident on the cavity (P</a:t>
                </a:r>
                <a:r>
                  <a:rPr lang="en-AU" baseline="-25000" dirty="0" smtClean="0">
                    <a:latin typeface="Times New Roman" panose="02020603050405020304" pitchFamily="18" charset="0"/>
                    <a:cs typeface="Times New Roman" panose="02020603050405020304" pitchFamily="18" charset="0"/>
                  </a:rPr>
                  <a:t>FF</a:t>
                </a:r>
                <a:r>
                  <a:rPr lang="en-AU" dirty="0" smtClean="0">
                    <a:latin typeface="Times New Roman" panose="02020603050405020304" pitchFamily="18" charset="0"/>
                    <a:cs typeface="Times New Roman" panose="02020603050405020304" pitchFamily="18" charset="0"/>
                  </a:rPr>
                  <a:t>) and the total power of the pump beam (</a:t>
                </a:r>
                <a:r>
                  <a:rPr lang="en-AU" dirty="0" err="1" smtClean="0">
                    <a:latin typeface="Times New Roman" panose="02020603050405020304" pitchFamily="18" charset="0"/>
                    <a:cs typeface="Times New Roman" panose="02020603050405020304" pitchFamily="18" charset="0"/>
                  </a:rPr>
                  <a:t>P</a:t>
                </a:r>
                <a:r>
                  <a:rPr lang="en-AU" baseline="-25000" dirty="0" err="1" smtClean="0">
                    <a:latin typeface="Times New Roman" panose="02020603050405020304" pitchFamily="18" charset="0"/>
                    <a:cs typeface="Times New Roman" panose="02020603050405020304" pitchFamily="18" charset="0"/>
                  </a:rPr>
                  <a:t>tot</a:t>
                </a:r>
                <a:r>
                  <a:rPr lang="en-AU" dirty="0" smtClean="0">
                    <a:latin typeface="Times New Roman" panose="02020603050405020304" pitchFamily="18" charset="0"/>
                    <a:cs typeface="Times New Roman" panose="02020603050405020304" pitchFamily="18" charset="0"/>
                  </a:rPr>
                  <a:t>), the wavelength corresponding to the FF, and the resonance quality factor, Q.</a:t>
                </a:r>
                <a:endParaRPr lang="en-AU" dirty="0">
                  <a:latin typeface="Times New Roman" panose="02020603050405020304" pitchFamily="18" charset="0"/>
                  <a:cs typeface="Times New Roman" panose="02020603050405020304" pitchFamily="18" charset="0"/>
                </a:endParaRPr>
              </a:p>
            </p:txBody>
          </p:sp>
        </mc:Choice>
        <mc:Fallback xmlns="">
          <p:sp>
            <p:nvSpPr>
              <p:cNvPr id="2" name="TextBox 1"/>
              <p:cNvSpPr txBox="1">
                <a:spLocks noRot="1" noChangeAspect="1" noMove="1" noResize="1" noEditPoints="1" noAdjustHandles="1" noChangeArrowheads="1" noChangeShapeType="1" noTextEdit="1"/>
              </p:cNvSpPr>
              <p:nvPr/>
            </p:nvSpPr>
            <p:spPr>
              <a:xfrm>
                <a:off x="1978428" y="2967644"/>
                <a:ext cx="8653549" cy="1869551"/>
              </a:xfrm>
              <a:prstGeom prst="rect">
                <a:avLst/>
              </a:prstGeom>
              <a:blipFill>
                <a:blip r:embed="rId2"/>
                <a:stretch>
                  <a:fillRect l="-634" t="-1954" r="-211" b="-13681"/>
                </a:stretch>
              </a:blipFill>
            </p:spPr>
            <p:txBody>
              <a:bodyPr/>
              <a:lstStyle/>
              <a:p>
                <a:r>
                  <a:rPr lang="en-AU">
                    <a:noFill/>
                  </a:rPr>
                  <a:t> </a:t>
                </a:r>
              </a:p>
            </p:txBody>
          </p:sp>
        </mc:Fallback>
      </mc:AlternateContent>
    </p:spTree>
    <p:extLst>
      <p:ext uri="{BB962C8B-B14F-4D97-AF65-F5344CB8AC3E}">
        <p14:creationId xmlns:p14="http://schemas.microsoft.com/office/powerpoint/2010/main" val="193019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5105611" y="21797"/>
            <a:ext cx="1686680" cy="584775"/>
          </a:xfrm>
          <a:prstGeom prst="rect">
            <a:avLst/>
          </a:prstGeom>
          <a:noFill/>
        </p:spPr>
        <p:txBody>
          <a:bodyPr wrap="none" rtlCol="0">
            <a:spAutoFit/>
          </a:bodyPr>
          <a:lstStyle/>
          <a:p>
            <a:r>
              <a:rPr lang="en-US" sz="3200" dirty="0" smtClean="0">
                <a:latin typeface="Arial" charset="0"/>
                <a:ea typeface="Arial" charset="0"/>
                <a:cs typeface="Arial" charset="0"/>
              </a:rPr>
              <a:t>Figure 4</a:t>
            </a:r>
            <a:endParaRPr lang="en-US" sz="3200" dirty="0">
              <a:latin typeface="Arial" charset="0"/>
              <a:ea typeface="Arial" charset="0"/>
              <a:cs typeface="Arial" charset="0"/>
            </a:endParaRPr>
          </a:p>
        </p:txBody>
      </p:sp>
      <p:sp>
        <p:nvSpPr>
          <p:cNvPr id="20" name="TextBox 19"/>
          <p:cNvSpPr txBox="1"/>
          <p:nvPr/>
        </p:nvSpPr>
        <p:spPr>
          <a:xfrm>
            <a:off x="871712" y="5155482"/>
            <a:ext cx="10589959" cy="923330"/>
          </a:xfrm>
          <a:prstGeom prst="rect">
            <a:avLst/>
          </a:prstGeom>
          <a:noFill/>
        </p:spPr>
        <p:txBody>
          <a:bodyPr wrap="square" rtlCol="0">
            <a:spAutoFit/>
          </a:bodyPr>
          <a:lstStyle/>
          <a:p>
            <a:pPr algn="just"/>
            <a:r>
              <a:rPr lang="en-US" b="1" dirty="0" smtClean="0">
                <a:latin typeface="Times New Roman" panose="02020603050405020304" pitchFamily="18" charset="0"/>
                <a:cs typeface="Times New Roman" panose="02020603050405020304" pitchFamily="18" charset="0"/>
              </a:rPr>
              <a:t>Figure 3</a:t>
            </a:r>
            <a:r>
              <a:rPr lang="en-US" dirty="0" smtClean="0">
                <a:latin typeface="Times New Roman" panose="02020603050405020304" pitchFamily="18" charset="0"/>
                <a:cs typeface="Times New Roman" panose="02020603050405020304" pitchFamily="18" charset="0"/>
              </a:rPr>
              <a:t>. SH nonlinear coefficient as a function of the disk aspect ratio (r/h). The record-high value for magnetic dipole excitation is indicated by the black dashed line. Intensity mode profiles at the SH frequency in a longitudinal disk cross-section for aspect ratios of 0.675 (</a:t>
            </a:r>
            <a:r>
              <a:rPr lang="en-US" b="1" dirty="0" smtClean="0">
                <a:latin typeface="Times New Roman" panose="02020603050405020304" pitchFamily="18" charset="0"/>
                <a:cs typeface="Times New Roman" panose="02020603050405020304" pitchFamily="18" charset="0"/>
              </a:rPr>
              <a:t>A</a:t>
            </a:r>
            <a:r>
              <a:rPr lang="en-US" dirty="0" smtClean="0">
                <a:latin typeface="Times New Roman" panose="02020603050405020304" pitchFamily="18" charset="0"/>
                <a:cs typeface="Times New Roman" panose="02020603050405020304" pitchFamily="18" charset="0"/>
              </a:rPr>
              <a:t>), 0.71 (</a:t>
            </a:r>
            <a:r>
              <a:rPr lang="en-US" b="1" dirty="0" smtClean="0">
                <a:latin typeface="Times New Roman" panose="02020603050405020304" pitchFamily="18" charset="0"/>
                <a:cs typeface="Times New Roman" panose="02020603050405020304" pitchFamily="18" charset="0"/>
              </a:rPr>
              <a:t>B</a:t>
            </a:r>
            <a:r>
              <a:rPr lang="en-US" dirty="0" smtClean="0">
                <a:latin typeface="Times New Roman" panose="02020603050405020304" pitchFamily="18" charset="0"/>
                <a:cs typeface="Times New Roman" panose="02020603050405020304" pitchFamily="18" charset="0"/>
              </a:rPr>
              <a:t>), and 0.79 (</a:t>
            </a:r>
            <a:r>
              <a:rPr lang="en-US" b="1" dirty="0" smtClean="0">
                <a:latin typeface="Times New Roman" panose="02020603050405020304" pitchFamily="18" charset="0"/>
                <a:cs typeface="Times New Roman" panose="02020603050405020304" pitchFamily="18" charset="0"/>
              </a:rPr>
              <a:t>C</a:t>
            </a:r>
            <a:r>
              <a:rPr lang="en-US" dirty="0" smtClean="0">
                <a:latin typeface="Times New Roman" panose="02020603050405020304" pitchFamily="18" charset="0"/>
                <a:cs typeface="Times New Roman" panose="02020603050405020304" pitchFamily="18" charset="0"/>
              </a:rPr>
              <a:t>) are shown.</a:t>
            </a:r>
            <a:endParaRPr lang="en-AU"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0944" y="719019"/>
            <a:ext cx="7496013" cy="4324016"/>
          </a:xfrm>
          <a:prstGeom prst="rect">
            <a:avLst/>
          </a:prstGeom>
        </p:spPr>
      </p:pic>
    </p:spTree>
    <p:extLst>
      <p:ext uri="{BB962C8B-B14F-4D97-AF65-F5344CB8AC3E}">
        <p14:creationId xmlns:p14="http://schemas.microsoft.com/office/powerpoint/2010/main" val="360119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469" y="906123"/>
            <a:ext cx="5253045" cy="5356860"/>
          </a:xfrm>
          <a:prstGeom prst="rect">
            <a:avLst/>
          </a:prstGeom>
        </p:spPr>
      </p:pic>
      <p:sp>
        <p:nvSpPr>
          <p:cNvPr id="7" name="TextBox 6"/>
          <p:cNvSpPr txBox="1"/>
          <p:nvPr/>
        </p:nvSpPr>
        <p:spPr>
          <a:xfrm>
            <a:off x="5260296" y="0"/>
            <a:ext cx="1686680" cy="584775"/>
          </a:xfrm>
          <a:prstGeom prst="rect">
            <a:avLst/>
          </a:prstGeom>
          <a:noFill/>
        </p:spPr>
        <p:txBody>
          <a:bodyPr wrap="none" rtlCol="0">
            <a:spAutoFit/>
          </a:bodyPr>
          <a:lstStyle/>
          <a:p>
            <a:r>
              <a:rPr lang="en-US" sz="3200" dirty="0" smtClean="0">
                <a:latin typeface="Arial" charset="0"/>
                <a:ea typeface="Arial" charset="0"/>
                <a:cs typeface="Arial" charset="0"/>
              </a:rPr>
              <a:t>Figure </a:t>
            </a:r>
            <a:r>
              <a:rPr lang="en-US" sz="3200" dirty="0">
                <a:latin typeface="Arial" charset="0"/>
                <a:ea typeface="Arial" charset="0"/>
                <a:cs typeface="Arial" charset="0"/>
              </a:rPr>
              <a:t>4</a:t>
            </a:r>
            <a:endParaRPr lang="en-US" sz="3200" dirty="0">
              <a:latin typeface="Arial" charset="0"/>
              <a:ea typeface="Arial" charset="0"/>
              <a:cs typeface="Arial"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3735" y="1765738"/>
            <a:ext cx="5289967" cy="3340406"/>
          </a:xfrm>
          <a:prstGeom prst="rect">
            <a:avLst/>
          </a:prstGeom>
        </p:spPr>
      </p:pic>
    </p:spTree>
    <p:extLst>
      <p:ext uri="{BB962C8B-B14F-4D97-AF65-F5344CB8AC3E}">
        <p14:creationId xmlns:p14="http://schemas.microsoft.com/office/powerpoint/2010/main" val="12458849"/>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1593</TotalTime>
  <Words>173</Words>
  <Application>Microsoft Macintosh PowerPoint</Application>
  <PresentationFormat>Widescreen</PresentationFormat>
  <Paragraphs>31</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Calibri Light</vt:lpstr>
      <vt:lpstr>Cambria Math</vt:lpstr>
      <vt:lpstr>Times New Roman</vt:lpstr>
      <vt:lpstr>Tema di Office</vt:lpstr>
      <vt:lpstr>BIC-induced SHG</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Luca</dc:creator>
  <cp:lastModifiedBy>Kirill Koshelev</cp:lastModifiedBy>
  <cp:revision>34</cp:revision>
  <dcterms:created xsi:type="dcterms:W3CDTF">2017-11-10T06:20:25Z</dcterms:created>
  <dcterms:modified xsi:type="dcterms:W3CDTF">2017-11-27T20:24:13Z</dcterms:modified>
</cp:coreProperties>
</file>

<file path=docProps/thumbnail.jpeg>
</file>